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3"/>
  </p:notesMasterIdLst>
  <p:sldIdLst>
    <p:sldId id="396" r:id="rId2"/>
    <p:sldId id="393" r:id="rId3"/>
    <p:sldId id="394" r:id="rId4"/>
    <p:sldId id="390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48" r:id="rId18"/>
    <p:sldId id="427" r:id="rId19"/>
    <p:sldId id="428" r:id="rId20"/>
    <p:sldId id="429" r:id="rId21"/>
    <p:sldId id="430" r:id="rId22"/>
    <p:sldId id="445" r:id="rId23"/>
    <p:sldId id="431" r:id="rId24"/>
    <p:sldId id="450" r:id="rId25"/>
    <p:sldId id="432" r:id="rId26"/>
    <p:sldId id="446" r:id="rId27"/>
    <p:sldId id="433" r:id="rId28"/>
    <p:sldId id="434" r:id="rId29"/>
    <p:sldId id="435" r:id="rId30"/>
    <p:sldId id="436" r:id="rId31"/>
    <p:sldId id="437" r:id="rId32"/>
    <p:sldId id="438" r:id="rId33"/>
    <p:sldId id="439" r:id="rId34"/>
    <p:sldId id="447" r:id="rId35"/>
    <p:sldId id="440" r:id="rId36"/>
    <p:sldId id="441" r:id="rId37"/>
    <p:sldId id="449" r:id="rId38"/>
    <p:sldId id="442" r:id="rId39"/>
    <p:sldId id="443" r:id="rId40"/>
    <p:sldId id="444" r:id="rId41"/>
    <p:sldId id="412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54" autoAdjust="0"/>
  </p:normalViewPr>
  <p:slideViewPr>
    <p:cSldViewPr>
      <p:cViewPr varScale="1">
        <p:scale>
          <a:sx n="78" d="100"/>
          <a:sy n="78" d="100"/>
        </p:scale>
        <p:origin x="1594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53E878C-B2AA-4263-9560-4A518F7A6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014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E6F666-BA17-45C0-9488-4E3751922CCB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58817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655C7-17F7-4E55-ADA9-20C541B73921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92871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1859C0-04F4-41FE-B988-D7B9361C4874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11509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34589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406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23737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16406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10297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91286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88037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28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02134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08686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971170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06262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65761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368548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19885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19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95739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48250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6632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49687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12777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16563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06013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32014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3874810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447790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29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30889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476054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784146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356928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663647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265142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272272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046583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232828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863282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39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507163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D19FC7-0176-4A5A-94D5-2E66BEF135CE}" type="slidenum">
              <a:rPr lang="ru-RU" smtClean="0"/>
              <a:pPr/>
              <a:t>40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547443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11591-A7C3-4AE5-AB02-67D935AC4E6B}" type="slidenum">
              <a:rPr lang="ru-RU" smtClean="0"/>
              <a:pPr/>
              <a:t>41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9196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2EFCF-1234-4151-8D25-2F829634D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8B457-3FF4-4395-B7DA-9FCC09A5F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4AED1-B93B-4EBB-960A-5E0C3DE98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9528F-80F8-411D-A065-40C934641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8AB2A-1392-46C8-8854-41DE5BBE4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2F3AB-2BD7-4922-943C-9A57EC688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B7107-7A1A-4126-BA84-FA6273CD5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F1A9E-3884-47A4-A752-3CDCEFEFE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FD3A9-4186-4E49-B935-79C2F49C9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D8748-C6BE-4605-91A5-D75520606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F634-0998-4A1D-8D08-C889FE5D1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479EC-E2D1-44CE-9F91-181FD4AAC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B1399F9-EE78-414D-844A-CB42417FE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9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323850" y="2781300"/>
            <a:ext cx="84963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FF00"/>
                </a:solidFill>
                <a:latin typeface="Arial" charset="0"/>
              </a:rPr>
              <a:t>Технология выращивания</a:t>
            </a:r>
          </a:p>
          <a:p>
            <a:pPr algn="ctr"/>
            <a:r>
              <a:rPr lang="ru-RU" sz="4800" b="1" dirty="0" err="1">
                <a:solidFill>
                  <a:srgbClr val="FFFF00"/>
                </a:solidFill>
                <a:latin typeface="Arial" charset="0"/>
              </a:rPr>
              <a:t>посадочногоматериала</a:t>
            </a:r>
            <a:endParaRPr lang="ru-RU" sz="4800" b="1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3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397" name="Rectangle 5"/>
          <p:cNvSpPr>
            <a:spLocks noChangeArrowheads="1"/>
          </p:cNvSpPr>
          <p:nvPr/>
        </p:nvSpPr>
        <p:spPr bwMode="auto">
          <a:xfrm>
            <a:off x="684213" y="3068638"/>
            <a:ext cx="79200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Маточные плантации</a:t>
            </a:r>
            <a:endParaRPr lang="ru-RU" sz="48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334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Содержание лекции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229600" cy="48974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Маточные плантации в лесных питомниках их назначение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Выкопка, хранение и перевозка посадочного материала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6512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Маточное отделение </a:t>
            </a:r>
            <a:r>
              <a:rPr lang="ru-RU" dirty="0" smtClean="0"/>
              <a:t>питомника имеет несколько плантаций: </a:t>
            </a:r>
            <a:r>
              <a:rPr lang="ru-RU" dirty="0" err="1" smtClean="0">
                <a:solidFill>
                  <a:schemeClr val="accent1"/>
                </a:solidFill>
              </a:rPr>
              <a:t>отводковую</a:t>
            </a:r>
            <a:r>
              <a:rPr lang="ru-RU" dirty="0" smtClean="0">
                <a:solidFill>
                  <a:schemeClr val="accent1"/>
                </a:solidFill>
              </a:rPr>
              <a:t>, семенную и черенковую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00B050"/>
                </a:solidFill>
              </a:rPr>
              <a:t>Маточные плантации тополей и ив </a:t>
            </a:r>
            <a:r>
              <a:rPr lang="ru-RU" dirty="0" smtClean="0"/>
              <a:t>создают для получения черенков, используемых для </a:t>
            </a:r>
            <a:r>
              <a:rPr lang="ru-RU" dirty="0" err="1" smtClean="0"/>
              <a:t>лесокультурных</a:t>
            </a:r>
            <a:r>
              <a:rPr lang="ru-RU" dirty="0" smtClean="0"/>
              <a:t> работ и выращивания черенковых саженцев. </a:t>
            </a:r>
            <a:r>
              <a:rPr lang="ru-RU" dirty="0" smtClean="0">
                <a:solidFill>
                  <a:srgbClr val="FFFF00"/>
                </a:solidFill>
              </a:rPr>
              <a:t>В лесостепной зоне тополевые плантации создают из тополя белого, черного (осокорь), бальзамического, лавролистного, </a:t>
            </a:r>
            <a:r>
              <a:rPr lang="ru-RU" dirty="0" err="1" smtClean="0">
                <a:solidFill>
                  <a:srgbClr val="FFFF00"/>
                </a:solidFill>
              </a:rPr>
              <a:t>Болле</a:t>
            </a:r>
            <a:r>
              <a:rPr lang="ru-RU" dirty="0" smtClean="0">
                <a:solidFill>
                  <a:srgbClr val="FFFF00"/>
                </a:solidFill>
              </a:rPr>
              <a:t> и гибридных  форм</a:t>
            </a:r>
            <a:r>
              <a:rPr lang="ru-RU" dirty="0" smtClean="0"/>
              <a:t>.  </a:t>
            </a:r>
            <a:endParaRPr lang="ru-RU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Ивовые плантации</a:t>
            </a:r>
            <a:r>
              <a:rPr lang="ru-RU" sz="3600" dirty="0" smtClean="0"/>
              <a:t> создают из древовидных и кустарниковых ив (</a:t>
            </a:r>
            <a:r>
              <a:rPr lang="ru-RU" sz="3600" dirty="0" smtClean="0">
                <a:solidFill>
                  <a:srgbClr val="FFFF00"/>
                </a:solidFill>
              </a:rPr>
              <a:t>ивы белой, ломкой,  </a:t>
            </a:r>
            <a:r>
              <a:rPr lang="ru-RU" sz="3600" dirty="0" err="1" smtClean="0">
                <a:solidFill>
                  <a:srgbClr val="FFFF00"/>
                </a:solidFill>
              </a:rPr>
              <a:t>прутиковидной</a:t>
            </a:r>
            <a:r>
              <a:rPr lang="ru-RU" sz="3600" dirty="0" smtClean="0">
                <a:solidFill>
                  <a:srgbClr val="FFFF00"/>
                </a:solidFill>
              </a:rPr>
              <a:t>, козьей, </a:t>
            </a:r>
            <a:r>
              <a:rPr lang="ru-RU" sz="3600" dirty="0" err="1" smtClean="0">
                <a:solidFill>
                  <a:srgbClr val="FFFF00"/>
                </a:solidFill>
              </a:rPr>
              <a:t>прилистниковой</a:t>
            </a:r>
            <a:r>
              <a:rPr lang="ru-RU" sz="3600" dirty="0" smtClean="0">
                <a:solidFill>
                  <a:srgbClr val="FFFF00"/>
                </a:solidFill>
              </a:rPr>
              <a:t>, шелюги красной</a:t>
            </a:r>
            <a:r>
              <a:rPr lang="ru-RU" sz="3600" dirty="0" smtClean="0"/>
              <a:t> и др.) Плантации </a:t>
            </a:r>
            <a:r>
              <a:rPr lang="ru-RU" sz="3600" dirty="0" smtClean="0">
                <a:solidFill>
                  <a:srgbClr val="00B050"/>
                </a:solidFill>
              </a:rPr>
              <a:t>кустарниковых ив </a:t>
            </a:r>
            <a:r>
              <a:rPr lang="ru-RU" sz="3600" dirty="0" smtClean="0"/>
              <a:t>предназначены также для заготовки прута, который используют для </a:t>
            </a:r>
            <a:r>
              <a:rPr lang="ru-RU" sz="3600" dirty="0" smtClean="0">
                <a:solidFill>
                  <a:srgbClr val="00B0F0"/>
                </a:solidFill>
              </a:rPr>
              <a:t>изготовления плетеной мебели и корзин</a:t>
            </a:r>
            <a:r>
              <a:rPr lang="ru-RU" sz="3600" dirty="0" smtClean="0"/>
              <a:t>. </a:t>
            </a:r>
            <a:r>
              <a:rPr lang="ru-RU" sz="3600" dirty="0" err="1" smtClean="0">
                <a:solidFill>
                  <a:srgbClr val="FF0000"/>
                </a:solidFill>
              </a:rPr>
              <a:t>Тамариксвые</a:t>
            </a:r>
            <a:r>
              <a:rPr lang="ru-RU" sz="3600" dirty="0" smtClean="0">
                <a:solidFill>
                  <a:srgbClr val="FF0000"/>
                </a:solidFill>
              </a:rPr>
              <a:t> плантации </a:t>
            </a:r>
            <a:r>
              <a:rPr lang="ru-RU" sz="3600" dirty="0" smtClean="0"/>
              <a:t>создают только для заготовки черенков. 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В качестве </a:t>
            </a:r>
            <a:r>
              <a:rPr lang="ru-RU" sz="3600" dirty="0" smtClean="0">
                <a:solidFill>
                  <a:srgbClr val="FF0000"/>
                </a:solidFill>
              </a:rPr>
              <a:t>основной заправки почвы </a:t>
            </a:r>
            <a:r>
              <a:rPr lang="ru-RU" sz="3600" dirty="0" smtClean="0"/>
              <a:t>используют </a:t>
            </a:r>
            <a:r>
              <a:rPr lang="ru-RU" sz="3600" dirty="0" smtClean="0">
                <a:solidFill>
                  <a:srgbClr val="FFFF00"/>
                </a:solidFill>
              </a:rPr>
              <a:t>навоз и торфяные компосты</a:t>
            </a:r>
            <a:r>
              <a:rPr lang="ru-RU" sz="3600" dirty="0" smtClean="0"/>
              <a:t>. Норма внесения удобрений определяется содержанием питательных веществ в почве и колеблется от </a:t>
            </a:r>
            <a:r>
              <a:rPr lang="ru-RU" sz="3600" dirty="0" smtClean="0">
                <a:solidFill>
                  <a:srgbClr val="00B0F0"/>
                </a:solidFill>
              </a:rPr>
              <a:t>20 до 100 т/га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00B050"/>
                </a:solidFill>
              </a:rPr>
              <a:t>Минеральные удобрения </a:t>
            </a:r>
            <a:r>
              <a:rPr lang="ru-RU" sz="3600" dirty="0" smtClean="0"/>
              <a:t>вносят при проведении ухода за маточниками. 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Закладывают маточные плантации </a:t>
            </a:r>
            <a:r>
              <a:rPr lang="ru-RU" sz="3600" dirty="0" smtClean="0">
                <a:solidFill>
                  <a:srgbClr val="00B0F0"/>
                </a:solidFill>
              </a:rPr>
              <a:t>весной или осенью</a:t>
            </a:r>
            <a:r>
              <a:rPr lang="ru-RU" sz="3600" dirty="0" smtClean="0"/>
              <a:t>. Для закладки плантаций используют </a:t>
            </a:r>
            <a:r>
              <a:rPr lang="ru-RU" sz="3600" dirty="0" smtClean="0">
                <a:solidFill>
                  <a:srgbClr val="00B050"/>
                </a:solidFill>
              </a:rPr>
              <a:t>сеянцы, однолетние черенковые саженцы и черенки</a:t>
            </a:r>
            <a:r>
              <a:rPr lang="ru-RU" sz="3600" dirty="0" smtClean="0"/>
              <a:t>. Плантации закладывают </a:t>
            </a:r>
            <a:r>
              <a:rPr lang="ru-RU" sz="3600" b="1" i="1" u="sng" dirty="0" smtClean="0">
                <a:solidFill>
                  <a:srgbClr val="FF0000"/>
                </a:solidFill>
              </a:rPr>
              <a:t>кустовой или штамбовой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формы.  На кустовых плантациях тополя и древовидной ивы  расстояние между кустами </a:t>
            </a:r>
            <a:r>
              <a:rPr lang="ru-RU" sz="3600" dirty="0" smtClean="0">
                <a:solidFill>
                  <a:srgbClr val="FFFF00"/>
                </a:solidFill>
              </a:rPr>
              <a:t>1×0.5, 0.5×0.5, 1×1, 1×1.5, 1.5×1.5 м,</a:t>
            </a:r>
            <a:r>
              <a:rPr lang="ru-RU" sz="3600" dirty="0" smtClean="0"/>
              <a:t> а на штамбовых плантациях этих пород – </a:t>
            </a:r>
            <a:r>
              <a:rPr lang="ru-RU" sz="3600" dirty="0" smtClean="0">
                <a:solidFill>
                  <a:srgbClr val="FFFF00"/>
                </a:solidFill>
              </a:rPr>
              <a:t>2×2;  2×3 м</a:t>
            </a:r>
            <a:r>
              <a:rPr lang="ru-RU" sz="3600" dirty="0" smtClean="0"/>
              <a:t>. 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119675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Схема размещения кустов на маточной плантации</a:t>
            </a:r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13" name="Object 1"/>
          <p:cNvGraphicFramePr>
            <a:graphicFrameLocks noChangeAspect="1"/>
          </p:cNvGraphicFramePr>
          <p:nvPr/>
        </p:nvGraphicFramePr>
        <p:xfrm>
          <a:off x="2483768" y="1402494"/>
          <a:ext cx="4176464" cy="5455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4" name="Bitmap Image" r:id="rId4" imgW="2429214" imgH="3180952" progId="Paint.Picture">
                  <p:embed/>
                </p:oleObj>
              </mc:Choice>
              <mc:Fallback>
                <p:oleObj name="Bitmap Image" r:id="rId4" imgW="2429214" imgH="3180952" progId="Paint.Pictur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402494"/>
                        <a:ext cx="4176464" cy="5455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Посадку проводят </a:t>
            </a:r>
            <a:r>
              <a:rPr lang="ru-RU" sz="3600" dirty="0" smtClean="0">
                <a:solidFill>
                  <a:srgbClr val="00B050"/>
                </a:solidFill>
              </a:rPr>
              <a:t>сажалкой  СШН </a:t>
            </a:r>
            <a:r>
              <a:rPr lang="ru-RU" sz="3600" dirty="0" smtClean="0"/>
              <a:t>или </a:t>
            </a:r>
            <a:r>
              <a:rPr lang="ru-RU" sz="3600" dirty="0" smtClean="0">
                <a:solidFill>
                  <a:srgbClr val="00B050"/>
                </a:solidFill>
              </a:rPr>
              <a:t>вручную под лопату</a:t>
            </a:r>
            <a:r>
              <a:rPr lang="ru-RU" sz="3600" dirty="0" smtClean="0"/>
              <a:t>. Сразу после посадки почву рыхлят с помощью культиваторов. Дальнейшие уходы в течение лета заключаются в </a:t>
            </a:r>
            <a:r>
              <a:rPr lang="ru-RU" sz="3600" dirty="0" smtClean="0">
                <a:solidFill>
                  <a:srgbClr val="FFFF00"/>
                </a:solidFill>
              </a:rPr>
              <a:t>поливах, прополках, рыхлениях, подкормках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00B050"/>
                </a:solidFill>
              </a:rPr>
              <a:t>Осенью</a:t>
            </a:r>
            <a:r>
              <a:rPr lang="ru-RU" sz="3600" dirty="0" smtClean="0"/>
              <a:t> после первого года вегетации у растений </a:t>
            </a:r>
            <a:r>
              <a:rPr lang="ru-RU" sz="3600" dirty="0" smtClean="0">
                <a:solidFill>
                  <a:srgbClr val="FFFF00"/>
                </a:solidFill>
              </a:rPr>
              <a:t>на кустовых плантациях срезают надземную часть, оставляя пенечки высотой 3 (5-7) см</a:t>
            </a:r>
            <a:r>
              <a:rPr lang="ru-RU" sz="3600" dirty="0" smtClean="0"/>
              <a:t>. Это способствует </a:t>
            </a:r>
            <a:r>
              <a:rPr lang="ru-RU" sz="3600" dirty="0" smtClean="0">
                <a:solidFill>
                  <a:srgbClr val="00B0F0"/>
                </a:solidFill>
              </a:rPr>
              <a:t>образованию новых побегов из спящих почек</a:t>
            </a:r>
            <a:r>
              <a:rPr lang="ru-RU" sz="3600" dirty="0" smtClean="0"/>
              <a:t>. В последующие годы побеги срезают </a:t>
            </a:r>
            <a:r>
              <a:rPr lang="ru-RU" sz="3600" dirty="0" smtClean="0">
                <a:solidFill>
                  <a:srgbClr val="FF0000"/>
                </a:solidFill>
              </a:rPr>
              <a:t>на 2-3 (3-5) см выше срезов предыдущего года</a:t>
            </a:r>
            <a:r>
              <a:rPr lang="ru-RU" sz="3600" dirty="0" smtClean="0"/>
              <a:t>. 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После 5 -6 лет эксплуатации </a:t>
            </a:r>
            <a:r>
              <a:rPr lang="ru-RU" sz="3600" dirty="0" smtClean="0"/>
              <a:t>проводят </a:t>
            </a:r>
            <a:r>
              <a:rPr lang="ru-RU" sz="3600" dirty="0" smtClean="0">
                <a:solidFill>
                  <a:srgbClr val="00B0F0"/>
                </a:solidFill>
              </a:rPr>
              <a:t>мелкую перепашку междурядий, одновременно вносят удобрения, хлысты в этот год не срезают</a:t>
            </a:r>
            <a:r>
              <a:rPr lang="ru-RU" sz="3600" dirty="0" smtClean="0"/>
              <a:t>. Затем плантацию </a:t>
            </a:r>
            <a:r>
              <a:rPr lang="ru-RU" sz="3600" dirty="0" smtClean="0">
                <a:solidFill>
                  <a:srgbClr val="FF0000"/>
                </a:solidFill>
              </a:rPr>
              <a:t>омолаживают срезкой 2-х летних побегов у самой земли</a:t>
            </a:r>
            <a:r>
              <a:rPr lang="ru-RU" sz="3600" dirty="0" smtClean="0"/>
              <a:t>. После омолаживания плантация </a:t>
            </a:r>
            <a:r>
              <a:rPr lang="ru-RU" sz="3600" dirty="0" smtClean="0">
                <a:solidFill>
                  <a:srgbClr val="00B050"/>
                </a:solidFill>
              </a:rPr>
              <a:t>эксплуатируется еще 5-6 лет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FFFF00"/>
                </a:solidFill>
              </a:rPr>
              <a:t>Продолжительность эксплуатации </a:t>
            </a:r>
            <a:r>
              <a:rPr lang="ru-RU" sz="3600" dirty="0" err="1" smtClean="0">
                <a:solidFill>
                  <a:srgbClr val="FFFF00"/>
                </a:solidFill>
              </a:rPr>
              <a:t>маточ-ной</a:t>
            </a:r>
            <a:r>
              <a:rPr lang="ru-RU" sz="3600" dirty="0" smtClean="0">
                <a:solidFill>
                  <a:srgbClr val="FFFF00"/>
                </a:solidFill>
              </a:rPr>
              <a:t> плантации 10-12 лет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При формировании </a:t>
            </a:r>
            <a:r>
              <a:rPr lang="ru-RU" sz="3600" dirty="0" smtClean="0">
                <a:solidFill>
                  <a:srgbClr val="FF0000"/>
                </a:solidFill>
              </a:rPr>
              <a:t>штамбовых  плантаций </a:t>
            </a:r>
            <a:r>
              <a:rPr lang="ru-RU" sz="3600" dirty="0" smtClean="0"/>
              <a:t>в первые годы после посадки сеянцев и черенковых саженцев </a:t>
            </a:r>
            <a:r>
              <a:rPr lang="ru-RU" sz="3600" dirty="0" smtClean="0">
                <a:solidFill>
                  <a:srgbClr val="FFFF00"/>
                </a:solidFill>
              </a:rPr>
              <a:t>удаляют боковые побеги, закладывая крону на высоте 1-1.5 м.</a:t>
            </a:r>
            <a:r>
              <a:rPr lang="ru-RU" sz="3600" dirty="0" smtClean="0"/>
              <a:t> В дальнейшем побеги кроны срезают, </a:t>
            </a:r>
            <a:r>
              <a:rPr lang="ru-RU" sz="3600" dirty="0" smtClean="0">
                <a:solidFill>
                  <a:srgbClr val="00B0F0"/>
                </a:solidFill>
              </a:rPr>
              <a:t>оставляя сучки  20-30 см, на которых интенсивно растет поросль</a:t>
            </a:r>
            <a:r>
              <a:rPr lang="ru-RU" sz="3600" dirty="0" smtClean="0"/>
              <a:t>. Эту  поросль ежегодно срезают на черенки.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2296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Маточные плантации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На </a:t>
            </a:r>
            <a:r>
              <a:rPr lang="ru-RU" sz="3600" dirty="0" smtClean="0">
                <a:solidFill>
                  <a:srgbClr val="FF0000"/>
                </a:solidFill>
              </a:rPr>
              <a:t>штамбовых плантациях </a:t>
            </a:r>
            <a:r>
              <a:rPr lang="ru-RU" sz="3600" dirty="0" smtClean="0">
                <a:solidFill>
                  <a:srgbClr val="00B0F0"/>
                </a:solidFill>
              </a:rPr>
              <a:t>удобнее проводить агротехнический уход и имеется возможность заготовлять побеги в зимний период при глубоком снежном покрове</a:t>
            </a:r>
            <a:r>
              <a:rPr lang="ru-RU" sz="3600" dirty="0" smtClean="0"/>
              <a:t>, но на этих плантациях  </a:t>
            </a:r>
            <a:r>
              <a:rPr lang="ru-RU" sz="3600" dirty="0" smtClean="0">
                <a:solidFill>
                  <a:srgbClr val="FFFF00"/>
                </a:solidFill>
              </a:rPr>
              <a:t>побеги растут медленнее и  выход черенков меньше, чем на кустовых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Посадочный материал </a:t>
            </a:r>
            <a:r>
              <a:rPr lang="ru-RU" sz="3600" dirty="0" smtClean="0">
                <a:solidFill>
                  <a:srgbClr val="FFFF00"/>
                </a:solidFill>
              </a:rPr>
              <a:t>выкапывают чаще всего весной до начала вегетации растений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00B050"/>
                </a:solidFill>
              </a:rPr>
              <a:t>Осенью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выкапывают многие лиственные породы (особенно плодовые) и лиственницы</a:t>
            </a:r>
            <a:r>
              <a:rPr lang="ru-RU" sz="3600" dirty="0" smtClean="0"/>
              <a:t>. В этом случае </a:t>
            </a:r>
            <a:r>
              <a:rPr lang="ru-RU" sz="3600" dirty="0" smtClean="0">
                <a:solidFill>
                  <a:srgbClr val="00B0F0"/>
                </a:solidFill>
              </a:rPr>
              <a:t>необходимо организовывать зимнее хранение сеянцев до весны </a:t>
            </a:r>
            <a:r>
              <a:rPr lang="ru-RU" sz="3600" dirty="0" smtClean="0"/>
              <a:t>в специальных хранилищах.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Выкапывают сеянцы и саженцы специальными </a:t>
            </a:r>
            <a:r>
              <a:rPr lang="ru-RU" sz="3600" dirty="0" err="1" smtClean="0">
                <a:solidFill>
                  <a:srgbClr val="FF0000"/>
                </a:solidFill>
              </a:rPr>
              <a:t>выкопочными</a:t>
            </a:r>
            <a:r>
              <a:rPr lang="ru-RU" sz="3600" dirty="0" smtClean="0">
                <a:solidFill>
                  <a:srgbClr val="FF0000"/>
                </a:solidFill>
              </a:rPr>
              <a:t> машинами и орудиями</a:t>
            </a:r>
            <a:r>
              <a:rPr lang="ru-RU" sz="3600" dirty="0" smtClean="0"/>
              <a:t>: </a:t>
            </a:r>
            <a:r>
              <a:rPr lang="ru-RU" sz="3600" dirty="0" err="1" smtClean="0">
                <a:solidFill>
                  <a:srgbClr val="00B0F0"/>
                </a:solidFill>
              </a:rPr>
              <a:t>выкопочной</a:t>
            </a:r>
            <a:r>
              <a:rPr lang="ru-RU" sz="3600" dirty="0" smtClean="0">
                <a:solidFill>
                  <a:srgbClr val="00B0F0"/>
                </a:solidFill>
              </a:rPr>
              <a:t> скобой НВС-1.2</a:t>
            </a:r>
            <a:r>
              <a:rPr lang="ru-RU" sz="3600" dirty="0" smtClean="0"/>
              <a:t>; </a:t>
            </a:r>
            <a:r>
              <a:rPr lang="ru-RU" sz="3600" dirty="0" smtClean="0">
                <a:solidFill>
                  <a:srgbClr val="FFFF00"/>
                </a:solidFill>
              </a:rPr>
              <a:t>копачом сеянцев КСШ-0.5</a:t>
            </a:r>
            <a:r>
              <a:rPr lang="ru-RU" sz="3600" dirty="0" smtClean="0"/>
              <a:t>; </a:t>
            </a:r>
            <a:r>
              <a:rPr lang="ru-RU" sz="3600" dirty="0" err="1" smtClean="0">
                <a:solidFill>
                  <a:srgbClr val="00B050"/>
                </a:solidFill>
              </a:rPr>
              <a:t>выкопочной</a:t>
            </a:r>
            <a:r>
              <a:rPr lang="ru-RU" sz="3600" dirty="0" smtClean="0">
                <a:solidFill>
                  <a:srgbClr val="00B050"/>
                </a:solidFill>
              </a:rPr>
              <a:t> машиной ВМ-1.25</a:t>
            </a:r>
            <a:r>
              <a:rPr lang="ru-RU" sz="3600" dirty="0" smtClean="0"/>
              <a:t>; </a:t>
            </a:r>
            <a:r>
              <a:rPr lang="ru-RU" sz="36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выкопочно-выборочной</a:t>
            </a: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машиной ВВМ-1 и АВС-0.5</a:t>
            </a:r>
            <a:r>
              <a:rPr lang="ru-RU" sz="3600" dirty="0" smtClean="0"/>
              <a:t>; </a:t>
            </a:r>
            <a:r>
              <a:rPr lang="ru-RU" sz="3600" dirty="0" err="1" smtClean="0">
                <a:solidFill>
                  <a:srgbClr val="7030A0"/>
                </a:solidFill>
              </a:rPr>
              <a:t>выкопочным</a:t>
            </a:r>
            <a:r>
              <a:rPr lang="ru-RU" sz="3600" dirty="0" smtClean="0">
                <a:solidFill>
                  <a:srgbClr val="7030A0"/>
                </a:solidFill>
              </a:rPr>
              <a:t> плугом ВПН-2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smtClean="0">
                <a:solidFill>
                  <a:srgbClr val="FF0000"/>
                </a:solidFill>
              </a:rPr>
              <a:t>Навесная скоба</a:t>
            </a:r>
            <a:r>
              <a:rPr lang="ru-RU" sz="3600" dirty="0" smtClean="0">
                <a:solidFill>
                  <a:srgbClr val="FF0000"/>
                </a:solidFill>
              </a:rPr>
              <a:t> НВС-1.2 </a:t>
            </a:r>
            <a:r>
              <a:rPr lang="ru-RU" sz="3600" dirty="0" smtClean="0"/>
              <a:t>– предназначена для </a:t>
            </a:r>
            <a:r>
              <a:rPr lang="ru-RU" sz="3600" dirty="0" smtClean="0">
                <a:solidFill>
                  <a:srgbClr val="FFFF00"/>
                </a:solidFill>
              </a:rPr>
              <a:t>выкопки сеянцев хвойных и лиственных пород и саженцев кустарников, растущих в ленточных посевах и на грядках</a:t>
            </a:r>
            <a:r>
              <a:rPr lang="ru-RU" sz="3600" dirty="0" smtClean="0"/>
              <a:t>. Ширина захвата </a:t>
            </a:r>
            <a:r>
              <a:rPr lang="ru-RU" sz="3600" dirty="0" smtClean="0">
                <a:solidFill>
                  <a:srgbClr val="00B0F0"/>
                </a:solidFill>
              </a:rPr>
              <a:t>1.2 м</a:t>
            </a:r>
            <a:r>
              <a:rPr lang="ru-RU" sz="3600" dirty="0" smtClean="0"/>
              <a:t>. Глубина </a:t>
            </a:r>
            <a:r>
              <a:rPr lang="ru-RU" sz="3600" dirty="0" err="1" smtClean="0"/>
              <a:t>подкопки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00B0F0"/>
                </a:solidFill>
              </a:rPr>
              <a:t>до 30 см</a:t>
            </a:r>
            <a:r>
              <a:rPr lang="ru-RU" sz="3600" dirty="0" smtClean="0"/>
              <a:t>. На лёгких почвах </a:t>
            </a:r>
            <a:r>
              <a:rPr lang="ru-RU" sz="36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агрегатируется</a:t>
            </a:r>
            <a:r>
              <a:rPr lang="ru-RU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с Т-40М, МТЗ-80; на тяжелых – Т-74; ДТ-75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сеянцев навесной </a:t>
            </a:r>
            <a:r>
              <a:rPr lang="ru-RU" sz="4000" b="1" dirty="0" err="1" smtClean="0"/>
              <a:t>выкопочной</a:t>
            </a:r>
            <a:r>
              <a:rPr lang="ru-RU" sz="4000" b="1" dirty="0" smtClean="0"/>
              <a:t> скобой НВС</a:t>
            </a:r>
            <a:r>
              <a:rPr lang="en-US" sz="4000" b="1" dirty="0" smtClean="0"/>
              <a:t>-1</a:t>
            </a:r>
            <a:r>
              <a:rPr lang="ru-RU" sz="4000" b="1" dirty="0" smtClean="0"/>
              <a:t>,</a:t>
            </a:r>
            <a:r>
              <a:rPr lang="en-US" sz="4000" b="1" dirty="0" smtClean="0"/>
              <a:t>2</a:t>
            </a:r>
            <a:endParaRPr lang="ru-RU" sz="4000" b="1" dirty="0" smtClean="0"/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43" y="1500044"/>
            <a:ext cx="9094157" cy="535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err="1" smtClean="0">
                <a:solidFill>
                  <a:srgbClr val="FF0000"/>
                </a:solidFill>
              </a:rPr>
              <a:t>Выкопочная</a:t>
            </a:r>
            <a:r>
              <a:rPr lang="ru-RU" sz="3600" b="1" i="1" u="sng" dirty="0" smtClean="0">
                <a:solidFill>
                  <a:srgbClr val="FF0000"/>
                </a:solidFill>
              </a:rPr>
              <a:t> машина</a:t>
            </a:r>
            <a:r>
              <a:rPr lang="ru-RU" sz="3600" dirty="0" smtClean="0">
                <a:solidFill>
                  <a:srgbClr val="FF0000"/>
                </a:solidFill>
              </a:rPr>
              <a:t> ВМ-1.25 </a:t>
            </a:r>
            <a:r>
              <a:rPr lang="ru-RU" sz="3600" dirty="0" smtClean="0"/>
              <a:t>– </a:t>
            </a:r>
            <a:r>
              <a:rPr lang="ru-RU" sz="3600" dirty="0" smtClean="0">
                <a:solidFill>
                  <a:srgbClr val="FFFF00"/>
                </a:solidFill>
              </a:rPr>
              <a:t>имеет тоже назначение</a:t>
            </a:r>
            <a:r>
              <a:rPr lang="ru-RU" sz="3600" dirty="0" smtClean="0"/>
              <a:t>, наряду с подкапывающей скобой </a:t>
            </a:r>
            <a:r>
              <a:rPr lang="ru-RU" sz="3600" dirty="0" smtClean="0">
                <a:solidFill>
                  <a:srgbClr val="00B0F0"/>
                </a:solidFill>
              </a:rPr>
              <a:t>оборудована прутковым элеватором для разрушения почвенного пласта и облегчения выборки посадочного материала</a:t>
            </a:r>
            <a:r>
              <a:rPr lang="ru-RU" sz="3600" dirty="0" smtClean="0"/>
              <a:t>. </a:t>
            </a:r>
            <a:r>
              <a:rPr lang="ru-RU" sz="3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Агрегатируется</a:t>
            </a:r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с тракторами МТЗ-80, Т-74, ДТ-75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smtClean="0">
                <a:solidFill>
                  <a:srgbClr val="FF0000"/>
                </a:solidFill>
              </a:rPr>
              <a:t>Копач сеянцев</a:t>
            </a:r>
            <a:r>
              <a:rPr lang="ru-RU" sz="3600" dirty="0" smtClean="0">
                <a:solidFill>
                  <a:srgbClr val="FF0000"/>
                </a:solidFill>
              </a:rPr>
              <a:t> КСШ-2.5 </a:t>
            </a:r>
            <a:r>
              <a:rPr lang="ru-RU" sz="3600" dirty="0" smtClean="0"/>
              <a:t>– </a:t>
            </a:r>
            <a:r>
              <a:rPr lang="ru-RU" sz="3600" dirty="0" smtClean="0">
                <a:solidFill>
                  <a:srgbClr val="FFFF00"/>
                </a:solidFill>
              </a:rPr>
              <a:t>укомплектован двумя сменными скобами; для сеянцев – ширина захвата 105 см и саженцев – ширина – 55 см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00B0F0"/>
                </a:solidFill>
              </a:rPr>
              <a:t>Глубина </a:t>
            </a:r>
            <a:r>
              <a:rPr lang="ru-RU" sz="3600" dirty="0" err="1" smtClean="0">
                <a:solidFill>
                  <a:srgbClr val="00B0F0"/>
                </a:solidFill>
              </a:rPr>
              <a:t>подкопки</a:t>
            </a:r>
            <a:r>
              <a:rPr lang="ru-RU" sz="3600" dirty="0" smtClean="0">
                <a:solidFill>
                  <a:srgbClr val="00B0F0"/>
                </a:solidFill>
              </a:rPr>
              <a:t> 30 и 40 см</a:t>
            </a:r>
            <a:r>
              <a:rPr lang="ru-RU" sz="3600" dirty="0" smtClean="0"/>
              <a:t>. </a:t>
            </a:r>
            <a:r>
              <a:rPr lang="ru-RU" sz="3600" dirty="0" err="1" smtClean="0">
                <a:solidFill>
                  <a:srgbClr val="92D050"/>
                </a:solidFill>
              </a:rPr>
              <a:t>Агрегатируется</a:t>
            </a:r>
            <a:r>
              <a:rPr lang="ru-RU" sz="3600" dirty="0" smtClean="0">
                <a:solidFill>
                  <a:srgbClr val="92D050"/>
                </a:solidFill>
              </a:rPr>
              <a:t> с тракторами Т-74, ДТ-75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err="1" smtClean="0">
                <a:solidFill>
                  <a:srgbClr val="FF0000"/>
                </a:solidFill>
              </a:rPr>
              <a:t>Выкопочный</a:t>
            </a:r>
            <a:r>
              <a:rPr lang="ru-RU" sz="3600" b="1" i="1" u="sng" dirty="0" smtClean="0">
                <a:solidFill>
                  <a:srgbClr val="FF0000"/>
                </a:solidFill>
              </a:rPr>
              <a:t> агрегат</a:t>
            </a:r>
            <a:r>
              <a:rPr lang="ru-RU" sz="3600" dirty="0" smtClean="0">
                <a:solidFill>
                  <a:srgbClr val="FF0000"/>
                </a:solidFill>
              </a:rPr>
              <a:t> АВС-0.6 </a:t>
            </a:r>
            <a:r>
              <a:rPr lang="ru-RU" sz="3600" dirty="0" smtClean="0">
                <a:solidFill>
                  <a:srgbClr val="FFFF00"/>
                </a:solidFill>
              </a:rPr>
              <a:t>предназначен для выкопки сеянцев и саженцев деревьев и кустарников</a:t>
            </a:r>
            <a:r>
              <a:rPr lang="ru-RU" sz="3600" dirty="0" smtClean="0"/>
              <a:t>. При движении агрегата АВС-0.6 почвенный пласт с сеянцами и саженцами подрезается </a:t>
            </a:r>
            <a:r>
              <a:rPr lang="ru-RU" sz="3600" dirty="0" err="1" smtClean="0"/>
              <a:t>выкопочной</a:t>
            </a:r>
            <a:r>
              <a:rPr lang="ru-RU" sz="3600" dirty="0" smtClean="0"/>
              <a:t> скобой и подаётся на встряхивающий наклонный транспортёр, где почва разрыхляется и отделяется от корней растений, этим облегчается выборка саженцев из почвы.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err="1" smtClean="0">
                <a:solidFill>
                  <a:srgbClr val="FF0000"/>
                </a:solidFill>
              </a:rPr>
              <a:t>Выкопочно-выборочная</a:t>
            </a:r>
            <a:r>
              <a:rPr lang="ru-RU" sz="3600" b="1" i="1" u="sng" dirty="0" smtClean="0">
                <a:solidFill>
                  <a:srgbClr val="FF0000"/>
                </a:solidFill>
              </a:rPr>
              <a:t> машина</a:t>
            </a:r>
            <a:r>
              <a:rPr lang="ru-RU" sz="3600" dirty="0" smtClean="0">
                <a:solidFill>
                  <a:srgbClr val="FF0000"/>
                </a:solidFill>
              </a:rPr>
              <a:t> ВВМ-1 </a:t>
            </a:r>
            <a:r>
              <a:rPr lang="ru-RU" sz="3600" dirty="0" smtClean="0">
                <a:solidFill>
                  <a:srgbClr val="FFFF00"/>
                </a:solidFill>
              </a:rPr>
              <a:t>предназначена для выкопки саженцев хвойных пород с выборкой их и укладкой в тару</a:t>
            </a:r>
            <a:r>
              <a:rPr lang="ru-RU" sz="3600" dirty="0" smtClean="0"/>
              <a:t>. После выкопки саженцы поступают на ленточный транспортёр, где они отряхиваются от почвы, а затем в приёмочные контейнеры. </a:t>
            </a:r>
            <a:r>
              <a:rPr lang="ru-RU" sz="3600" dirty="0" err="1" smtClean="0">
                <a:solidFill>
                  <a:srgbClr val="92D050"/>
                </a:solidFill>
              </a:rPr>
              <a:t>Агрегатируется</a:t>
            </a:r>
            <a:r>
              <a:rPr lang="ru-RU" sz="3600" dirty="0" smtClean="0">
                <a:solidFill>
                  <a:srgbClr val="92D050"/>
                </a:solidFill>
              </a:rPr>
              <a:t> с Т-40М; МТЗ-80</a:t>
            </a:r>
            <a:r>
              <a:rPr lang="ru-RU" sz="3600" dirty="0" smtClean="0"/>
              <a:t>.</a:t>
            </a:r>
            <a:endParaRPr lang="ru-RU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dirty="0" err="1" smtClean="0"/>
              <a:t>Выкопочная</a:t>
            </a:r>
            <a:r>
              <a:rPr lang="ru-RU" sz="4000" dirty="0" smtClean="0"/>
              <a:t> машина для крупномерных саженцев (ВМКМ-0,6)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51336"/>
            <a:ext cx="9144000" cy="4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Выкопка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После большинства </a:t>
            </a:r>
            <a:r>
              <a:rPr lang="ru-RU" sz="3600" dirty="0" err="1" smtClean="0"/>
              <a:t>выкопочно-выборочных</a:t>
            </a:r>
            <a:r>
              <a:rPr lang="ru-RU" sz="3600" dirty="0" smtClean="0"/>
              <a:t> орудий </a:t>
            </a:r>
            <a:r>
              <a:rPr lang="ru-RU" sz="3600" dirty="0" smtClean="0">
                <a:solidFill>
                  <a:srgbClr val="FFFF00"/>
                </a:solidFill>
              </a:rPr>
              <a:t>посадочный материал выбирают вручную</a:t>
            </a:r>
            <a:r>
              <a:rPr lang="ru-RU" sz="3600" dirty="0" smtClean="0"/>
              <a:t>. Затем его </a:t>
            </a:r>
            <a:r>
              <a:rPr lang="ru-RU" sz="3600" dirty="0" smtClean="0">
                <a:solidFill>
                  <a:srgbClr val="00B0F0"/>
                </a:solidFill>
              </a:rPr>
              <a:t>сразу же укладывают в ящики или в корзины и относят к затенённому месту сортировки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Выборка посадочного материала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23783"/>
            <a:ext cx="9144000" cy="603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Сортировка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smtClean="0">
                <a:solidFill>
                  <a:srgbClr val="FF0000"/>
                </a:solidFill>
              </a:rPr>
              <a:t>Сортировка.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Для сортировки используют </a:t>
            </a:r>
            <a:r>
              <a:rPr lang="ru-RU" sz="3600" dirty="0" smtClean="0">
                <a:solidFill>
                  <a:srgbClr val="FFFF00"/>
                </a:solidFill>
              </a:rPr>
              <a:t>специально изготовленный шаблон или заранее подобранное модельное растение, размеры которого проверены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00B0F0"/>
                </a:solidFill>
              </a:rPr>
              <a:t>Саженцы сортируют непосредственно на месте выкопки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00B050"/>
                </a:solidFill>
              </a:rPr>
              <a:t>В безветренную облачную погоду сортируют на грядках</a:t>
            </a:r>
            <a:r>
              <a:rPr lang="ru-RU" sz="3600" dirty="0" smtClean="0"/>
              <a:t>; </a:t>
            </a:r>
            <a:r>
              <a:rPr lang="ru-RU" sz="3600" dirty="0" smtClean="0">
                <a:solidFill>
                  <a:srgbClr val="92D050"/>
                </a:solidFill>
              </a:rPr>
              <a:t>в сухую, солнечную, </a:t>
            </a:r>
            <a:r>
              <a:rPr lang="ru-RU" sz="3600" dirty="0" err="1" smtClean="0">
                <a:solidFill>
                  <a:srgbClr val="92D050"/>
                </a:solidFill>
              </a:rPr>
              <a:t>ветренную</a:t>
            </a:r>
            <a:r>
              <a:rPr lang="ru-RU" sz="3600" dirty="0" smtClean="0">
                <a:solidFill>
                  <a:srgbClr val="92D050"/>
                </a:solidFill>
              </a:rPr>
              <a:t> и дождливую погоду – под навесом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/>
              <a:t>Участок для сортировки посадочного материала</a:t>
            </a:r>
            <a:endParaRPr lang="ru-RU" sz="3600" b="1" dirty="0" smtClean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545317"/>
            <a:ext cx="3888432" cy="531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Упаковка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Выкопанный и отсортированный посадочный материал увязывают в пучки: </a:t>
            </a:r>
            <a:r>
              <a:rPr lang="ru-RU" sz="3600" dirty="0" smtClean="0">
                <a:solidFill>
                  <a:srgbClr val="FFFF00"/>
                </a:solidFill>
              </a:rPr>
              <a:t>сеянцы при высоте стволиков до 40 см – по 100 шт.</a:t>
            </a:r>
            <a:r>
              <a:rPr lang="ru-RU" sz="3600" dirty="0" smtClean="0"/>
              <a:t>; </a:t>
            </a:r>
            <a:r>
              <a:rPr lang="ru-RU" sz="3600" dirty="0" smtClean="0">
                <a:solidFill>
                  <a:srgbClr val="00B0F0"/>
                </a:solidFill>
              </a:rPr>
              <a:t>более 40 см – по 50 шт.</a:t>
            </a:r>
            <a:r>
              <a:rPr lang="ru-RU" sz="3600" dirty="0" smtClean="0"/>
              <a:t>; </a:t>
            </a:r>
            <a:r>
              <a:rPr lang="ru-RU" sz="3600" dirty="0" smtClean="0">
                <a:solidFill>
                  <a:srgbClr val="92D050"/>
                </a:solidFill>
              </a:rPr>
              <a:t>саженцы по 50, 25 и 10 шт. </a:t>
            </a:r>
            <a:r>
              <a:rPr lang="ru-RU" sz="3600" dirty="0" smtClean="0"/>
              <a:t>в каждом пучке в зависимости от размера </a:t>
            </a:r>
            <a:r>
              <a:rPr lang="ru-RU" sz="3600" dirty="0" smtClean="0">
                <a:solidFill>
                  <a:srgbClr val="FF0000"/>
                </a:solidFill>
              </a:rPr>
              <a:t>(масса не менее 10 кг)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FFFF00"/>
                </a:solidFill>
              </a:rPr>
              <a:t>Пучки сеянцев и саженцев сразу же прикапывают во влажную почву, укладывают в ящики или упаковывают в тюки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Упаковка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При </a:t>
            </a:r>
            <a:r>
              <a:rPr lang="ru-RU" sz="3600" dirty="0" err="1" smtClean="0"/>
              <a:t>прикопке</a:t>
            </a:r>
            <a:r>
              <a:rPr lang="ru-RU" sz="3600" dirty="0" smtClean="0"/>
              <a:t> сеянцев </a:t>
            </a:r>
            <a:r>
              <a:rPr lang="ru-RU" sz="3600" dirty="0" smtClean="0">
                <a:solidFill>
                  <a:srgbClr val="00B0F0"/>
                </a:solidFill>
              </a:rPr>
              <a:t>на </a:t>
            </a:r>
            <a:r>
              <a:rPr lang="ru-RU" sz="3600" dirty="0" err="1" smtClean="0">
                <a:solidFill>
                  <a:srgbClr val="00B0F0"/>
                </a:solidFill>
              </a:rPr>
              <a:t>осенне-зимниее</a:t>
            </a:r>
            <a:r>
              <a:rPr lang="ru-RU" sz="3600" dirty="0" smtClean="0">
                <a:solidFill>
                  <a:srgbClr val="00B0F0"/>
                </a:solidFill>
              </a:rPr>
              <a:t> хранение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92D050"/>
                </a:solidFill>
              </a:rPr>
              <a:t>или для использования в своём хозяйстве </a:t>
            </a:r>
            <a:r>
              <a:rPr lang="ru-RU" sz="3600" dirty="0" smtClean="0">
                <a:solidFill>
                  <a:srgbClr val="FF0000"/>
                </a:solidFill>
              </a:rPr>
              <a:t>сеянцы в пучки не связывают</a:t>
            </a:r>
            <a:r>
              <a:rPr lang="ru-RU" sz="3600" dirty="0" smtClean="0"/>
              <a:t>. К пучкам или группе одинаковых пучков прикрепляют </a:t>
            </a:r>
            <a:r>
              <a:rPr lang="ru-RU" sz="3600" dirty="0" smtClean="0">
                <a:solidFill>
                  <a:srgbClr val="FF0000"/>
                </a:solidFill>
              </a:rPr>
              <a:t>этикетки</a:t>
            </a:r>
            <a:r>
              <a:rPr lang="ru-RU" sz="3600" dirty="0" smtClean="0"/>
              <a:t>, в которых указывают: </a:t>
            </a:r>
            <a:r>
              <a:rPr lang="ru-RU" sz="3600" dirty="0" smtClean="0">
                <a:solidFill>
                  <a:srgbClr val="FFFF00"/>
                </a:solidFill>
              </a:rPr>
              <a:t>наименование породы, возраст, количество сеянцев, номер партии и дату выкопки</a:t>
            </a:r>
            <a:r>
              <a:rPr lang="ru-RU" sz="3600" dirty="0" smtClean="0"/>
              <a:t>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Упаковка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Причём </a:t>
            </a:r>
            <a:r>
              <a:rPr lang="ru-RU" sz="3600" dirty="0" smtClean="0">
                <a:solidFill>
                  <a:srgbClr val="FF0000"/>
                </a:solidFill>
              </a:rPr>
              <a:t>партией считают </a:t>
            </a:r>
            <a:r>
              <a:rPr lang="ru-RU" sz="3600" dirty="0" smtClean="0">
                <a:solidFill>
                  <a:srgbClr val="FFFF00"/>
                </a:solidFill>
              </a:rPr>
              <a:t>любое количество сеянцев данной породы одного возраста и происхождения, выращенное в одинаковых условиях и оформленное одним документом о качестве</a:t>
            </a:r>
            <a:r>
              <a:rPr lang="ru-RU" sz="3600" dirty="0" smtClean="0"/>
              <a:t> – </a:t>
            </a:r>
            <a:r>
              <a:rPr lang="ru-RU" sz="3600" dirty="0" smtClean="0">
                <a:solidFill>
                  <a:srgbClr val="00B050"/>
                </a:solidFill>
              </a:rPr>
              <a:t>паспортом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Упаковка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Причём </a:t>
            </a:r>
            <a:r>
              <a:rPr lang="ru-RU" sz="3600" dirty="0" smtClean="0">
                <a:solidFill>
                  <a:srgbClr val="FF0000"/>
                </a:solidFill>
              </a:rPr>
              <a:t>партией считают </a:t>
            </a:r>
            <a:r>
              <a:rPr lang="ru-RU" sz="3600" dirty="0" smtClean="0">
                <a:solidFill>
                  <a:srgbClr val="FFFF00"/>
                </a:solidFill>
              </a:rPr>
              <a:t>любое количество сеянцев данной породы одного возраста и происхождения, выращенное в одинаковых условиях и оформленное одним документом о качестве</a:t>
            </a:r>
            <a:r>
              <a:rPr lang="ru-RU" sz="3600" dirty="0" smtClean="0"/>
              <a:t> – </a:t>
            </a:r>
            <a:r>
              <a:rPr lang="ru-RU" sz="3600" dirty="0" smtClean="0">
                <a:solidFill>
                  <a:srgbClr val="00B050"/>
                </a:solidFill>
              </a:rPr>
              <a:t>паспортом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Упаковка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В </a:t>
            </a:r>
            <a:r>
              <a:rPr lang="ru-RU" sz="3600" dirty="0" smtClean="0">
                <a:solidFill>
                  <a:srgbClr val="00B050"/>
                </a:solidFill>
              </a:rPr>
              <a:t>паспорте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приведены показатели качества посадочного материала</a:t>
            </a:r>
            <a:r>
              <a:rPr lang="ru-RU" sz="3600" dirty="0" smtClean="0"/>
              <a:t>: </a:t>
            </a:r>
            <a:r>
              <a:rPr lang="ru-RU" sz="3600" dirty="0" smtClean="0">
                <a:solidFill>
                  <a:srgbClr val="92D050"/>
                </a:solidFill>
              </a:rPr>
              <a:t>происхождение семян, из которых выращен посадочный материал, и основные условия выращивания сеянцев или саженцев в питомнике</a:t>
            </a:r>
            <a:r>
              <a:rPr lang="ru-RU" sz="3600" dirty="0" smtClean="0"/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Хранение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smtClean="0">
                <a:solidFill>
                  <a:srgbClr val="FF0000"/>
                </a:solidFill>
              </a:rPr>
              <a:t>Способы хранения посадочного материала.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Способы хранения посадочного материала зависят от его типа (с закрытой или открытой корневой системой) и срока хранения</a:t>
            </a:r>
            <a:r>
              <a:rPr lang="ru-RU" sz="3600" dirty="0" smtClean="0"/>
              <a:t>. Основные способы хранения сеянцев и саженцев – </a:t>
            </a:r>
            <a:r>
              <a:rPr lang="ru-RU" sz="3600" dirty="0" err="1" smtClean="0">
                <a:solidFill>
                  <a:srgbClr val="00B0F0"/>
                </a:solidFill>
              </a:rPr>
              <a:t>прикопка</a:t>
            </a:r>
            <a:r>
              <a:rPr lang="ru-RU" sz="3600" dirty="0" smtClean="0"/>
              <a:t> и </a:t>
            </a:r>
            <a:r>
              <a:rPr lang="ru-RU" sz="3600" dirty="0" smtClean="0">
                <a:solidFill>
                  <a:srgbClr val="92D050"/>
                </a:solidFill>
              </a:rPr>
              <a:t>хранение при пониженных температурах (в ледниках, на складах-хранилищах</a:t>
            </a:r>
            <a:r>
              <a:rPr lang="ru-RU" sz="3600" dirty="0" smtClean="0"/>
              <a:t> и т.д.).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Хранение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err="1" smtClean="0">
                <a:solidFill>
                  <a:srgbClr val="FF0000"/>
                </a:solidFill>
              </a:rPr>
              <a:t>Прикопку</a:t>
            </a:r>
            <a:r>
              <a:rPr lang="ru-RU" sz="3600" dirty="0" smtClean="0"/>
              <a:t> используют </a:t>
            </a:r>
            <a:r>
              <a:rPr lang="ru-RU" sz="3600" dirty="0" smtClean="0">
                <a:solidFill>
                  <a:srgbClr val="FFFF00"/>
                </a:solidFill>
              </a:rPr>
              <a:t>для хранения сеянцев с открытой корневой системой, </a:t>
            </a:r>
            <a:r>
              <a:rPr lang="ru-RU" sz="3600" dirty="0" smtClean="0">
                <a:solidFill>
                  <a:srgbClr val="92D050"/>
                </a:solidFill>
              </a:rPr>
              <a:t>для растений с начавшимся вегетационным периодом </a:t>
            </a:r>
            <a:r>
              <a:rPr lang="ru-RU" sz="3600" dirty="0" smtClean="0"/>
              <a:t>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smtClean="0">
                <a:solidFill>
                  <a:srgbClr val="00B0F0"/>
                </a:solidFill>
              </a:rPr>
              <a:t>посадочного материала, предназначенного для посадки в ближайшие сроки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FFFF00"/>
                </a:solidFill>
              </a:rPr>
              <a:t>При кратковременном хранении сеянцы прикапывают в пучках.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92D050"/>
                </a:solidFill>
              </a:rPr>
              <a:t>В </a:t>
            </a:r>
            <a:r>
              <a:rPr lang="ru-RU" sz="3600" dirty="0" err="1" smtClean="0">
                <a:solidFill>
                  <a:srgbClr val="92D050"/>
                </a:solidFill>
              </a:rPr>
              <a:t>прикопке</a:t>
            </a:r>
            <a:r>
              <a:rPr lang="ru-RU" sz="3600" dirty="0" smtClean="0">
                <a:solidFill>
                  <a:srgbClr val="92D050"/>
                </a:solidFill>
              </a:rPr>
              <a:t> пучками сеянцы сосны без потери качества сохраняются не более 2 недель, ели – 3х, берёзы – 1 неделю.</a:t>
            </a:r>
            <a:r>
              <a:rPr lang="ru-RU" sz="3600" dirty="0" smtClean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Схема зимней </a:t>
            </a:r>
            <a:r>
              <a:rPr lang="ru-RU" sz="3600" b="1" dirty="0" err="1" smtClean="0"/>
              <a:t>прикопки</a:t>
            </a:r>
            <a:r>
              <a:rPr lang="ru-RU" sz="3600" b="1" dirty="0" smtClean="0"/>
              <a:t> посадочного материала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615" y="2564904"/>
            <a:ext cx="9156615" cy="29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Хранение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При </a:t>
            </a:r>
            <a:r>
              <a:rPr lang="ru-RU" sz="3600" dirty="0" smtClean="0">
                <a:solidFill>
                  <a:srgbClr val="FF0000"/>
                </a:solidFill>
              </a:rPr>
              <a:t>длительной зимней </a:t>
            </a:r>
            <a:r>
              <a:rPr lang="ru-RU" sz="3600" dirty="0" err="1" smtClean="0">
                <a:solidFill>
                  <a:srgbClr val="FF0000"/>
                </a:solidFill>
              </a:rPr>
              <a:t>прикопке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сеянцы и некрупные саженцы </a:t>
            </a:r>
            <a:r>
              <a:rPr lang="ru-RU" sz="3600" dirty="0" smtClean="0">
                <a:solidFill>
                  <a:srgbClr val="FFFF00"/>
                </a:solidFill>
              </a:rPr>
              <a:t>засыпают землёй до половины надземной части, а крупные – на 30-35 см выше шейки корня</a:t>
            </a:r>
            <a:r>
              <a:rPr lang="ru-RU" sz="3600" dirty="0" smtClean="0"/>
              <a:t>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Хранение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Снежные хранилища-холодильники </a:t>
            </a:r>
            <a:r>
              <a:rPr lang="ru-RU" sz="3600" dirty="0" smtClean="0"/>
              <a:t>организуют путём уплотнения снега толщиной до 1 м. </a:t>
            </a:r>
            <a:r>
              <a:rPr lang="ru-RU" sz="3600" dirty="0" smtClean="0">
                <a:solidFill>
                  <a:srgbClr val="FFFF00"/>
                </a:solidFill>
              </a:rPr>
              <a:t>Весной посадочный материал укладывают рядами на снегу и укладывают слоем соломы или сена 0.2-0.5 м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FF0000"/>
                </a:solidFill>
              </a:rPr>
              <a:t>Хранилища-ледники</a:t>
            </a:r>
            <a:r>
              <a:rPr lang="ru-RU" sz="3600" dirty="0" smtClean="0"/>
              <a:t> устраивают в каменных сараях или в погребах. </a:t>
            </a:r>
            <a:r>
              <a:rPr lang="ru-RU" sz="3600" dirty="0" smtClean="0">
                <a:solidFill>
                  <a:srgbClr val="92D050"/>
                </a:solidFill>
              </a:rPr>
              <a:t>Зимой завозят лёд или снег.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Сеянцы, тронувшиеся в рост, в ледниках и снежных хранилищах хранить не рекомендуется.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Снежные хранилища-холодильники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59029"/>
            <a:ext cx="9098287" cy="607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5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Хранение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143999" cy="602128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/>
              <a:t>Более крупный </a:t>
            </a:r>
            <a:r>
              <a:rPr lang="ru-RU" sz="3600" dirty="0" smtClean="0">
                <a:solidFill>
                  <a:srgbClr val="FF0000"/>
                </a:solidFill>
              </a:rPr>
              <a:t>посадочный материал </a:t>
            </a:r>
            <a:r>
              <a:rPr lang="ru-RU" sz="3600" dirty="0" smtClean="0">
                <a:solidFill>
                  <a:srgbClr val="FFFF00"/>
                </a:solidFill>
              </a:rPr>
              <a:t>с закрытой корневой системой</a:t>
            </a:r>
            <a:r>
              <a:rPr lang="ru-RU" sz="3600" dirty="0" smtClean="0">
                <a:solidFill>
                  <a:srgbClr val="FF0000"/>
                </a:solidFill>
              </a:rPr>
              <a:t> (“Брика” и “Брикет”)</a:t>
            </a:r>
            <a:r>
              <a:rPr lang="ru-RU" sz="3600" dirty="0" smtClean="0"/>
              <a:t> складируют на открытом воздухе в сыром, но достаточно освещенном месте. </a:t>
            </a:r>
            <a:r>
              <a:rPr lang="ru-RU" sz="3600" dirty="0" smtClean="0">
                <a:solidFill>
                  <a:srgbClr val="92D050"/>
                </a:solidFill>
              </a:rPr>
              <a:t>Полив не реже, чем через 5-10 дней, в зависимости от влажности воздуха и почвы</a:t>
            </a:r>
            <a:r>
              <a:rPr lang="ru-RU" sz="3600" dirty="0" smtClean="0"/>
              <a:t>.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Транспортировка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3999" cy="566124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b="1" i="1" u="sng" dirty="0" smtClean="0">
                <a:solidFill>
                  <a:srgbClr val="FF0000"/>
                </a:solidFill>
              </a:rPr>
              <a:t>Упаковка и транспортировка </a:t>
            </a:r>
            <a:r>
              <a:rPr lang="ru-RU" sz="3600" b="1" i="1" u="sng" dirty="0" err="1" smtClean="0">
                <a:solidFill>
                  <a:srgbClr val="FF0000"/>
                </a:solidFill>
              </a:rPr>
              <a:t>поса-дочного</a:t>
            </a:r>
            <a:r>
              <a:rPr lang="ru-RU" sz="3600" b="1" i="1" u="sng" dirty="0" smtClean="0">
                <a:solidFill>
                  <a:srgbClr val="FF0000"/>
                </a:solidFill>
              </a:rPr>
              <a:t> материала.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rgbClr val="00B0F0"/>
                </a:solidFill>
              </a:rPr>
              <a:t>При перевозке до 6 часов, </a:t>
            </a:r>
            <a:r>
              <a:rPr lang="ru-RU" sz="3600" dirty="0" smtClean="0">
                <a:solidFill>
                  <a:srgbClr val="FFFF00"/>
                </a:solidFill>
              </a:rPr>
              <a:t>каждый слой пучков сеянцев перекладывают упаковочным материалом, сверху накрывают брезентом, мешковиной, рогожей или плёнкой и увязывают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92D050"/>
                </a:solidFill>
              </a:rPr>
              <a:t>Допускается перевозить сеянцы в корзинах, лунках, мешках, тщательно обкладывая пучки упаковочным материалом</a:t>
            </a:r>
            <a:r>
              <a:rPr lang="ru-RU" sz="3600" dirty="0" smtClean="0"/>
              <a:t>.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/>
              <a:t>Транспортировка посадочного материала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3999" cy="5661248"/>
          </a:xfrm>
        </p:spPr>
        <p:txBody>
          <a:bodyPr/>
          <a:lstStyle/>
          <a:p>
            <a:pPr marL="0" indent="540000" algn="just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solidFill>
                  <a:srgbClr val="00B0F0"/>
                </a:solidFill>
              </a:rPr>
              <a:t>При перевозке более 6 часов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пучки сеянцев упаковывают в рогожные или соломенные тюки или в ящики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92D050"/>
                </a:solidFill>
              </a:rPr>
              <a:t>Сеянцы переслаивают мхом, соломой и поливают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FF0000"/>
                </a:solidFill>
              </a:rPr>
              <a:t>Крупные саженцы с закрытой корневой системой “Брикет” </a:t>
            </a:r>
            <a:r>
              <a:rPr lang="ru-RU" sz="3600" dirty="0" smtClean="0"/>
              <a:t>перед транспортировкой за 1-2 недели до окончания </a:t>
            </a:r>
            <a:r>
              <a:rPr lang="ru-RU" sz="3600" dirty="0" err="1" smtClean="0"/>
              <a:t>доращивания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подкармливают растения калием и прекращают полив</a:t>
            </a:r>
            <a:r>
              <a:rPr lang="ru-RU" sz="3600" dirty="0" smtClean="0"/>
              <a:t>.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2349500"/>
            <a:ext cx="8229600" cy="202723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sz="5400" b="1" i="1" dirty="0" smtClean="0">
                <a:solidFill>
                  <a:srgbClr val="FFC000"/>
                </a:solidFill>
              </a:rPr>
              <a:t>Лекция окончена,</a:t>
            </a:r>
            <a:br>
              <a:rPr lang="ru-RU" sz="5400" b="1" i="1" dirty="0" smtClean="0">
                <a:solidFill>
                  <a:srgbClr val="FFC000"/>
                </a:solidFill>
              </a:rPr>
            </a:br>
            <a:r>
              <a:rPr lang="ru-RU" sz="5400" b="1" i="1" dirty="0" smtClean="0">
                <a:solidFill>
                  <a:srgbClr val="FFC000"/>
                </a:solidFill>
              </a:rPr>
              <a:t>Спасибо за внимание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2146</TotalTime>
  <Words>1478</Words>
  <Application>Microsoft Office PowerPoint</Application>
  <PresentationFormat>Экран (4:3)</PresentationFormat>
  <Paragraphs>116</Paragraphs>
  <Slides>41</Slides>
  <Notes>41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Tahoma</vt:lpstr>
      <vt:lpstr>Wingdings</vt:lpstr>
      <vt:lpstr>Океан</vt:lpstr>
      <vt:lpstr>Bitmap Image</vt:lpstr>
      <vt:lpstr>Презентация PowerPoint</vt:lpstr>
      <vt:lpstr>Презентация PowerPoint</vt:lpstr>
      <vt:lpstr>Содержание лекции</vt:lpstr>
      <vt:lpstr>Маточные плантации</vt:lpstr>
      <vt:lpstr>Маточные плантации</vt:lpstr>
      <vt:lpstr>Маточные плантации</vt:lpstr>
      <vt:lpstr>Маточные плантации</vt:lpstr>
      <vt:lpstr>Схема размещения кустов на маточной плантации</vt:lpstr>
      <vt:lpstr>Маточные плантации</vt:lpstr>
      <vt:lpstr>Маточные плантации</vt:lpstr>
      <vt:lpstr>Маточные плантации</vt:lpstr>
      <vt:lpstr>Маточные плантации</vt:lpstr>
      <vt:lpstr>Маточные плантации</vt:lpstr>
      <vt:lpstr>Выкопка посадочного материала</vt:lpstr>
      <vt:lpstr>Выкопка посадочного материала</vt:lpstr>
      <vt:lpstr>Выкопка посадочного материала</vt:lpstr>
      <vt:lpstr>Выкопка сеянцев навесной выкопочной скобой НВС-1,2</vt:lpstr>
      <vt:lpstr>Выкопка посадочного материала</vt:lpstr>
      <vt:lpstr>Выкопка посадочного материала</vt:lpstr>
      <vt:lpstr>Выкопка посадочного материала</vt:lpstr>
      <vt:lpstr>Выкопка посадочного материала</vt:lpstr>
      <vt:lpstr>Выкопочная машина для крупномерных саженцев (ВМКМ-0,6)</vt:lpstr>
      <vt:lpstr>Выкопка посадочного материала</vt:lpstr>
      <vt:lpstr>Выборка посадочного материала</vt:lpstr>
      <vt:lpstr>Сортировка посадочного материала</vt:lpstr>
      <vt:lpstr>Участок для сортировки посадочного материала</vt:lpstr>
      <vt:lpstr>Упаковка посадочного материала</vt:lpstr>
      <vt:lpstr>Упаковка посадочного материала</vt:lpstr>
      <vt:lpstr>Упаковка посадочного материала</vt:lpstr>
      <vt:lpstr>Упаковка посадочного материала</vt:lpstr>
      <vt:lpstr>Упаковка посадочного материала</vt:lpstr>
      <vt:lpstr>Хранение посадочного материала</vt:lpstr>
      <vt:lpstr>Хранение посадочного материала</vt:lpstr>
      <vt:lpstr>Схема зимней прикопки посадочного материала</vt:lpstr>
      <vt:lpstr>Хранение посадочного материала</vt:lpstr>
      <vt:lpstr>Хранение посадочного материала</vt:lpstr>
      <vt:lpstr>Снежные хранилища-холодильники</vt:lpstr>
      <vt:lpstr>Хранение посадочного материала</vt:lpstr>
      <vt:lpstr>Транспортировка посадочного материала</vt:lpstr>
      <vt:lpstr>Транспортировка посадочного материала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Учетная запись Майкрософт</cp:lastModifiedBy>
  <cp:revision>293</cp:revision>
  <dcterms:created xsi:type="dcterms:W3CDTF">2008-09-09T10:48:05Z</dcterms:created>
  <dcterms:modified xsi:type="dcterms:W3CDTF">2025-01-08T17:08:55Z</dcterms:modified>
</cp:coreProperties>
</file>